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9" r:id="rId4"/>
    <p:sldId id="258" r:id="rId5"/>
    <p:sldId id="318" r:id="rId6"/>
    <p:sldId id="261" r:id="rId7"/>
    <p:sldId id="263" r:id="rId8"/>
    <p:sldId id="264" r:id="rId9"/>
    <p:sldId id="265" r:id="rId10"/>
    <p:sldId id="266" r:id="rId11"/>
    <p:sldId id="309" r:id="rId12"/>
    <p:sldId id="268" r:id="rId13"/>
    <p:sldId id="310" r:id="rId14"/>
    <p:sldId id="267" r:id="rId15"/>
    <p:sldId id="311" r:id="rId16"/>
    <p:sldId id="269" r:id="rId17"/>
    <p:sldId id="270" r:id="rId18"/>
    <p:sldId id="312" r:id="rId19"/>
    <p:sldId id="272" r:id="rId20"/>
    <p:sldId id="273" r:id="rId21"/>
    <p:sldId id="274" r:id="rId22"/>
    <p:sldId id="275" r:id="rId23"/>
    <p:sldId id="276" r:id="rId24"/>
    <p:sldId id="277" r:id="rId25"/>
    <p:sldId id="281" r:id="rId26"/>
    <p:sldId id="282" r:id="rId27"/>
    <p:sldId id="313" r:id="rId28"/>
    <p:sldId id="283" r:id="rId29"/>
    <p:sldId id="286" r:id="rId30"/>
    <p:sldId id="285" r:id="rId31"/>
    <p:sldId id="314" r:id="rId32"/>
    <p:sldId id="287" r:id="rId33"/>
    <p:sldId id="288" r:id="rId34"/>
    <p:sldId id="289" r:id="rId35"/>
    <p:sldId id="290" r:id="rId36"/>
    <p:sldId id="291" r:id="rId37"/>
    <p:sldId id="293" r:id="rId38"/>
    <p:sldId id="292" r:id="rId39"/>
    <p:sldId id="294" r:id="rId40"/>
    <p:sldId id="295" r:id="rId41"/>
    <p:sldId id="296" r:id="rId42"/>
    <p:sldId id="297" r:id="rId43"/>
    <p:sldId id="315" r:id="rId44"/>
    <p:sldId id="298" r:id="rId45"/>
    <p:sldId id="299" r:id="rId46"/>
    <p:sldId id="300" r:id="rId47"/>
    <p:sldId id="303" r:id="rId48"/>
    <p:sldId id="316" r:id="rId49"/>
    <p:sldId id="304" r:id="rId50"/>
    <p:sldId id="306" r:id="rId51"/>
    <p:sldId id="307" r:id="rId52"/>
    <p:sldId id="317"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1956" y="-4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A23033E5-E660-444D-87AB-73F676C51EEA}" type="datetimeFigureOut">
              <a:rPr lang="en-IN" smtClean="0"/>
              <a:t>23-11-2023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488AC8-868B-42DF-AC23-EBAEBA5F5BA6}" type="slidenum">
              <a:rPr lang="en-IN" smtClean="0"/>
              <a:t>‹#›</a:t>
            </a:fld>
            <a:endParaRPr lang="en-IN"/>
          </a:p>
        </p:txBody>
      </p:sp>
    </p:spTree>
    <p:extLst>
      <p:ext uri="{BB962C8B-B14F-4D97-AF65-F5344CB8AC3E}">
        <p14:creationId xmlns:p14="http://schemas.microsoft.com/office/powerpoint/2010/main" val="2069680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23033E5-E660-444D-87AB-73F676C51EEA}" type="datetimeFigureOut">
              <a:rPr lang="en-IN" smtClean="0"/>
              <a:t>23-11-2023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488AC8-868B-42DF-AC23-EBAEBA5F5BA6}" type="slidenum">
              <a:rPr lang="en-IN" smtClean="0"/>
              <a:t>‹#›</a:t>
            </a:fld>
            <a:endParaRPr lang="en-IN"/>
          </a:p>
        </p:txBody>
      </p:sp>
    </p:spTree>
    <p:extLst>
      <p:ext uri="{BB962C8B-B14F-4D97-AF65-F5344CB8AC3E}">
        <p14:creationId xmlns:p14="http://schemas.microsoft.com/office/powerpoint/2010/main" val="3506693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23033E5-E660-444D-87AB-73F676C51EEA}" type="datetimeFigureOut">
              <a:rPr lang="en-IN" smtClean="0"/>
              <a:t>23-11-2023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488AC8-868B-42DF-AC23-EBAEBA5F5BA6}" type="slidenum">
              <a:rPr lang="en-IN" smtClean="0"/>
              <a:t>‹#›</a:t>
            </a:fld>
            <a:endParaRPr lang="en-IN"/>
          </a:p>
        </p:txBody>
      </p:sp>
    </p:spTree>
    <p:extLst>
      <p:ext uri="{BB962C8B-B14F-4D97-AF65-F5344CB8AC3E}">
        <p14:creationId xmlns:p14="http://schemas.microsoft.com/office/powerpoint/2010/main" val="940054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23033E5-E660-444D-87AB-73F676C51EEA}" type="datetimeFigureOut">
              <a:rPr lang="en-IN" smtClean="0"/>
              <a:t>23-11-2023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488AC8-868B-42DF-AC23-EBAEBA5F5BA6}" type="slidenum">
              <a:rPr lang="en-IN" smtClean="0"/>
              <a:t>‹#›</a:t>
            </a:fld>
            <a:endParaRPr lang="en-IN"/>
          </a:p>
        </p:txBody>
      </p:sp>
    </p:spTree>
    <p:extLst>
      <p:ext uri="{BB962C8B-B14F-4D97-AF65-F5344CB8AC3E}">
        <p14:creationId xmlns:p14="http://schemas.microsoft.com/office/powerpoint/2010/main" val="2542373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23033E5-E660-444D-87AB-73F676C51EEA}" type="datetimeFigureOut">
              <a:rPr lang="en-IN" smtClean="0"/>
              <a:t>23-11-2023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488AC8-868B-42DF-AC23-EBAEBA5F5BA6}" type="slidenum">
              <a:rPr lang="en-IN" smtClean="0"/>
              <a:t>‹#›</a:t>
            </a:fld>
            <a:endParaRPr lang="en-IN"/>
          </a:p>
        </p:txBody>
      </p:sp>
    </p:spTree>
    <p:extLst>
      <p:ext uri="{BB962C8B-B14F-4D97-AF65-F5344CB8AC3E}">
        <p14:creationId xmlns:p14="http://schemas.microsoft.com/office/powerpoint/2010/main" val="1179004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A23033E5-E660-444D-87AB-73F676C51EEA}" type="datetimeFigureOut">
              <a:rPr lang="en-IN" smtClean="0"/>
              <a:t>23-11-2023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B488AC8-868B-42DF-AC23-EBAEBA5F5BA6}" type="slidenum">
              <a:rPr lang="en-IN" smtClean="0"/>
              <a:t>‹#›</a:t>
            </a:fld>
            <a:endParaRPr lang="en-IN"/>
          </a:p>
        </p:txBody>
      </p:sp>
    </p:spTree>
    <p:extLst>
      <p:ext uri="{BB962C8B-B14F-4D97-AF65-F5344CB8AC3E}">
        <p14:creationId xmlns:p14="http://schemas.microsoft.com/office/powerpoint/2010/main" val="1720477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A23033E5-E660-444D-87AB-73F676C51EEA}" type="datetimeFigureOut">
              <a:rPr lang="en-IN" smtClean="0"/>
              <a:t>23-11-2023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B488AC8-868B-42DF-AC23-EBAEBA5F5BA6}" type="slidenum">
              <a:rPr lang="en-IN" smtClean="0"/>
              <a:t>‹#›</a:t>
            </a:fld>
            <a:endParaRPr lang="en-IN"/>
          </a:p>
        </p:txBody>
      </p:sp>
    </p:spTree>
    <p:extLst>
      <p:ext uri="{BB962C8B-B14F-4D97-AF65-F5344CB8AC3E}">
        <p14:creationId xmlns:p14="http://schemas.microsoft.com/office/powerpoint/2010/main" val="421757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A23033E5-E660-444D-87AB-73F676C51EEA}" type="datetimeFigureOut">
              <a:rPr lang="en-IN" smtClean="0"/>
              <a:t>23-11-2023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B488AC8-868B-42DF-AC23-EBAEBA5F5BA6}" type="slidenum">
              <a:rPr lang="en-IN" smtClean="0"/>
              <a:t>‹#›</a:t>
            </a:fld>
            <a:endParaRPr lang="en-IN"/>
          </a:p>
        </p:txBody>
      </p:sp>
    </p:spTree>
    <p:extLst>
      <p:ext uri="{BB962C8B-B14F-4D97-AF65-F5344CB8AC3E}">
        <p14:creationId xmlns:p14="http://schemas.microsoft.com/office/powerpoint/2010/main" val="3111930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3033E5-E660-444D-87AB-73F676C51EEA}" type="datetimeFigureOut">
              <a:rPr lang="en-IN" smtClean="0"/>
              <a:t>23-11-2023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B488AC8-868B-42DF-AC23-EBAEBA5F5BA6}" type="slidenum">
              <a:rPr lang="en-IN" smtClean="0"/>
              <a:t>‹#›</a:t>
            </a:fld>
            <a:endParaRPr lang="en-IN"/>
          </a:p>
        </p:txBody>
      </p:sp>
    </p:spTree>
    <p:extLst>
      <p:ext uri="{BB962C8B-B14F-4D97-AF65-F5344CB8AC3E}">
        <p14:creationId xmlns:p14="http://schemas.microsoft.com/office/powerpoint/2010/main" val="3881927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3033E5-E660-444D-87AB-73F676C51EEA}" type="datetimeFigureOut">
              <a:rPr lang="en-IN" smtClean="0"/>
              <a:t>23-11-2023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B488AC8-868B-42DF-AC23-EBAEBA5F5BA6}" type="slidenum">
              <a:rPr lang="en-IN" smtClean="0"/>
              <a:t>‹#›</a:t>
            </a:fld>
            <a:endParaRPr lang="en-IN"/>
          </a:p>
        </p:txBody>
      </p:sp>
    </p:spTree>
    <p:extLst>
      <p:ext uri="{BB962C8B-B14F-4D97-AF65-F5344CB8AC3E}">
        <p14:creationId xmlns:p14="http://schemas.microsoft.com/office/powerpoint/2010/main" val="2230868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3033E5-E660-444D-87AB-73F676C51EEA}" type="datetimeFigureOut">
              <a:rPr lang="en-IN" smtClean="0"/>
              <a:t>23-11-2023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B488AC8-868B-42DF-AC23-EBAEBA5F5BA6}" type="slidenum">
              <a:rPr lang="en-IN" smtClean="0"/>
              <a:t>‹#›</a:t>
            </a:fld>
            <a:endParaRPr lang="en-IN"/>
          </a:p>
        </p:txBody>
      </p:sp>
    </p:spTree>
    <p:extLst>
      <p:ext uri="{BB962C8B-B14F-4D97-AF65-F5344CB8AC3E}">
        <p14:creationId xmlns:p14="http://schemas.microsoft.com/office/powerpoint/2010/main" val="238620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033E5-E660-444D-87AB-73F676C51EEA}" type="datetimeFigureOut">
              <a:rPr lang="en-IN" smtClean="0"/>
              <a:t>23-11-2023</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488AC8-868B-42DF-AC23-EBAEBA5F5BA6}" type="slidenum">
              <a:rPr lang="en-IN" smtClean="0"/>
              <a:t>‹#›</a:t>
            </a:fld>
            <a:endParaRPr lang="en-IN"/>
          </a:p>
        </p:txBody>
      </p:sp>
    </p:spTree>
    <p:extLst>
      <p:ext uri="{BB962C8B-B14F-4D97-AF65-F5344CB8AC3E}">
        <p14:creationId xmlns:p14="http://schemas.microsoft.com/office/powerpoint/2010/main" val="2059006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swachhbharatmission.gov.in/SBMCMS/swachhta-pakhwada.htm"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3111"/>
            <a:ext cx="7772400" cy="1470025"/>
          </a:xfrm>
        </p:spPr>
        <p:txBody>
          <a:bodyPr/>
          <a:lstStyle/>
          <a:p>
            <a:r>
              <a:rPr lang="en-US" dirty="0" smtClean="0">
                <a:solidFill>
                  <a:schemeClr val="tx2">
                    <a:lumMod val="60000"/>
                    <a:lumOff val="40000"/>
                  </a:schemeClr>
                </a:solidFill>
              </a:rPr>
              <a:t>MK COLLEGE OF EDUCATION</a:t>
            </a:r>
            <a:endParaRPr lang="en-IN" dirty="0">
              <a:solidFill>
                <a:schemeClr val="tx2">
                  <a:lumMod val="60000"/>
                  <a:lumOff val="40000"/>
                </a:schemeClr>
              </a:solidFill>
            </a:endParaRPr>
          </a:p>
        </p:txBody>
      </p:sp>
      <p:sp>
        <p:nvSpPr>
          <p:cNvPr id="3" name="Subtitle 2"/>
          <p:cNvSpPr>
            <a:spLocks noGrp="1"/>
          </p:cNvSpPr>
          <p:nvPr>
            <p:ph type="subTitle" idx="1"/>
          </p:nvPr>
        </p:nvSpPr>
        <p:spPr/>
        <p:txBody>
          <a:bodyPr/>
          <a:lstStyle/>
          <a:p>
            <a:endParaRPr lang="en-IN" dirty="0"/>
          </a:p>
        </p:txBody>
      </p:sp>
      <p:pic>
        <p:nvPicPr>
          <p:cNvPr id="4" name="Picture 5" descr="C:\Users\USER\Desktop\mk_college_edu_header_pic.jpg"/>
          <p:cNvPicPr>
            <a:picLocks noChangeAspect="1" noChangeArrowheads="1"/>
          </p:cNvPicPr>
          <p:nvPr/>
        </p:nvPicPr>
        <p:blipFill>
          <a:blip r:embed="rId2"/>
          <a:srcRect/>
          <a:stretch>
            <a:fillRect/>
          </a:stretch>
        </p:blipFill>
        <p:spPr bwMode="auto">
          <a:xfrm>
            <a:off x="1" y="1196752"/>
            <a:ext cx="9144000" cy="5661248"/>
          </a:xfrm>
          <a:prstGeom prst="rect">
            <a:avLst/>
          </a:prstGeom>
          <a:noFill/>
        </p:spPr>
      </p:pic>
    </p:spTree>
    <p:extLst>
      <p:ext uri="{BB962C8B-B14F-4D97-AF65-F5344CB8AC3E}">
        <p14:creationId xmlns:p14="http://schemas.microsoft.com/office/powerpoint/2010/main" val="413181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Desktop\mkce activities 2022-24\IMG-20221203-WA0015 (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132856"/>
            <a:ext cx="3960440" cy="41044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dmin\Desktop\mkce activities 2022-24\IMG-20221203-WA003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2132856"/>
            <a:ext cx="3744416" cy="41044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15616" y="489645"/>
            <a:ext cx="7200800" cy="369332"/>
          </a:xfrm>
          <a:prstGeom prst="rect">
            <a:avLst/>
          </a:prstGeom>
          <a:noFill/>
        </p:spPr>
        <p:txBody>
          <a:bodyPr wrap="square" rtlCol="0">
            <a:spAutoFit/>
          </a:bodyPr>
          <a:lstStyle/>
          <a:p>
            <a:pPr algn="ctr"/>
            <a:r>
              <a:rPr lang="en-US" dirty="0" smtClean="0">
                <a:solidFill>
                  <a:schemeClr val="tx2">
                    <a:lumMod val="60000"/>
                    <a:lumOff val="40000"/>
                  </a:schemeClr>
                </a:solidFill>
              </a:rPr>
              <a:t>CAMPUS CLEANINESS </a:t>
            </a:r>
          </a:p>
        </p:txBody>
      </p:sp>
    </p:spTree>
    <p:extLst>
      <p:ext uri="{BB962C8B-B14F-4D97-AF65-F5344CB8AC3E}">
        <p14:creationId xmlns:p14="http://schemas.microsoft.com/office/powerpoint/2010/main" val="845067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1052736"/>
            <a:ext cx="7992888" cy="2031325"/>
          </a:xfrm>
          <a:prstGeom prst="rect">
            <a:avLst/>
          </a:prstGeom>
        </p:spPr>
        <p:txBody>
          <a:bodyPr wrap="square">
            <a:spAutoFit/>
          </a:bodyPr>
          <a:lstStyle/>
          <a:p>
            <a:r>
              <a:rPr lang="en-US" dirty="0"/>
              <a:t>M.K. College of Education </a:t>
            </a:r>
            <a:r>
              <a:rPr lang="en-US" dirty="0" smtClean="0"/>
              <a:t>organized </a:t>
            </a:r>
            <a:r>
              <a:rPr lang="en-US" dirty="0"/>
              <a:t>a campus cleaning campaign, drawing enthusiastic participation from its B.Ed. students. The initiative aimed to cultivate a sense of responsibility and community spirit. Activities included trash pickup, indoor cleaning, gardening, and awareness sessions on cleanliness. The event not only enhanced the campus's physical appearance but also nurtured valuable life skills among the participating students. Their active involvement showcased a commitment to maintaining a healthy and vibrant learning environment.</a:t>
            </a:r>
            <a:endParaRPr lang="en-IN" dirty="0"/>
          </a:p>
        </p:txBody>
      </p:sp>
    </p:spTree>
    <p:extLst>
      <p:ext uri="{BB962C8B-B14F-4D97-AF65-F5344CB8AC3E}">
        <p14:creationId xmlns:p14="http://schemas.microsoft.com/office/powerpoint/2010/main" val="2018992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C:\Users\Admin\Desktop\mkce activities 2022-24\IMG-20221203-WA00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84784"/>
            <a:ext cx="4104456" cy="511256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Users\Admin\Desktop\mkce activities 2022-24\IMG-20221203-WA006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484784"/>
            <a:ext cx="4464496" cy="51125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9552" y="332656"/>
            <a:ext cx="8136904" cy="369332"/>
          </a:xfrm>
          <a:prstGeom prst="rect">
            <a:avLst/>
          </a:prstGeom>
          <a:noFill/>
        </p:spPr>
        <p:txBody>
          <a:bodyPr wrap="square" rtlCol="0">
            <a:spAutoFit/>
          </a:bodyPr>
          <a:lstStyle/>
          <a:p>
            <a:r>
              <a:rPr lang="en-US" dirty="0" smtClean="0">
                <a:solidFill>
                  <a:schemeClr val="tx2">
                    <a:lumMod val="60000"/>
                    <a:lumOff val="40000"/>
                  </a:schemeClr>
                </a:solidFill>
              </a:rPr>
              <a:t>CAMPUS </a:t>
            </a:r>
            <a:r>
              <a:rPr lang="en-US" dirty="0" smtClean="0">
                <a:solidFill>
                  <a:schemeClr val="tx2">
                    <a:lumMod val="60000"/>
                    <a:lumOff val="40000"/>
                  </a:schemeClr>
                </a:solidFill>
              </a:rPr>
              <a:t>BEAUTIFICATION</a:t>
            </a:r>
            <a:endParaRPr lang="en-IN" dirty="0"/>
          </a:p>
        </p:txBody>
      </p:sp>
    </p:spTree>
    <p:extLst>
      <p:ext uri="{BB962C8B-B14F-4D97-AF65-F5344CB8AC3E}">
        <p14:creationId xmlns:p14="http://schemas.microsoft.com/office/powerpoint/2010/main" val="1720505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3528" y="764704"/>
            <a:ext cx="8208912" cy="3139321"/>
          </a:xfrm>
          <a:prstGeom prst="rect">
            <a:avLst/>
          </a:prstGeom>
        </p:spPr>
        <p:txBody>
          <a:bodyPr wrap="square">
            <a:spAutoFit/>
          </a:bodyPr>
          <a:lstStyle/>
          <a:p>
            <a:r>
              <a:rPr lang="en-US" dirty="0"/>
              <a:t>M.K. College of Education underwent a transformative campus beautification project, featuring active engagement from B.Ed. and </a:t>
            </a:r>
            <a:r>
              <a:rPr lang="en-US" dirty="0" err="1"/>
              <a:t>D.El.Ed</a:t>
            </a:r>
            <a:r>
              <a:rPr lang="en-US" dirty="0"/>
              <a:t>. students. Their collective efforts encompassed planting, cleaning, and enhancing green spaces, fostering a visually appealing and conducive learning environment. The collaborative initiative showcased the students' dedication to uplifting their educational surroundings and promoting a sense of pride within the M.K. College community.</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19972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Downloads\IMG-20221205-WA00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3501008"/>
            <a:ext cx="3384376" cy="31673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27584" y="501615"/>
            <a:ext cx="7200800" cy="369332"/>
          </a:xfrm>
          <a:prstGeom prst="rect">
            <a:avLst/>
          </a:prstGeom>
          <a:noFill/>
        </p:spPr>
        <p:txBody>
          <a:bodyPr wrap="square" rtlCol="0">
            <a:spAutoFit/>
          </a:bodyPr>
          <a:lstStyle/>
          <a:p>
            <a:r>
              <a:rPr lang="en-US" b="1" dirty="0" smtClean="0">
                <a:solidFill>
                  <a:schemeClr val="tx2">
                    <a:lumMod val="60000"/>
                    <a:lumOff val="40000"/>
                  </a:schemeClr>
                </a:solidFill>
              </a:rPr>
              <a:t>Punjabi Month </a:t>
            </a:r>
            <a:endParaRPr lang="en-IN" dirty="0"/>
          </a:p>
        </p:txBody>
      </p:sp>
      <p:pic>
        <p:nvPicPr>
          <p:cNvPr id="1026" name="Picture 2" descr="C:\Users\Admin\Desktop\mkce activities 2022-24\IMG_20221205_12583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553186"/>
            <a:ext cx="4104455" cy="311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967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7584" y="908720"/>
            <a:ext cx="7416824" cy="2031325"/>
          </a:xfrm>
          <a:prstGeom prst="rect">
            <a:avLst/>
          </a:prstGeom>
        </p:spPr>
        <p:txBody>
          <a:bodyPr wrap="square">
            <a:spAutoFit/>
          </a:bodyPr>
          <a:lstStyle/>
          <a:p>
            <a:r>
              <a:rPr lang="en-US" dirty="0"/>
              <a:t>The celebration of the Punjabi Month at our institution was a vibrant and culturally enriching event. Participants, including students, faculty, and staff, joined in various activities that highlighted the rich heritage of Punjab. The festivities included </a:t>
            </a:r>
            <a:r>
              <a:rPr lang="en-US" dirty="0" smtClean="0"/>
              <a:t> poster making on traditional </a:t>
            </a:r>
            <a:r>
              <a:rPr lang="en-US" dirty="0"/>
              <a:t>music, dance performances, and insightful talks on Punjabi literature. This celebration not only fostered a deeper appreciation for our cultural roots but also strengthened the sense of unity and diversity within our educational community.</a:t>
            </a:r>
            <a:endParaRPr lang="en-IN" dirty="0"/>
          </a:p>
        </p:txBody>
      </p:sp>
    </p:spTree>
    <p:extLst>
      <p:ext uri="{BB962C8B-B14F-4D97-AF65-F5344CB8AC3E}">
        <p14:creationId xmlns:p14="http://schemas.microsoft.com/office/powerpoint/2010/main" val="2089689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tx2">
                    <a:lumMod val="60000"/>
                    <a:lumOff val="40000"/>
                  </a:schemeClr>
                </a:solidFill>
              </a:rPr>
              <a:t>ROAD SAFETY SEMINAR</a:t>
            </a:r>
            <a:r>
              <a:rPr lang="en-US" dirty="0" smtClean="0"/>
              <a:t/>
            </a:r>
            <a:br>
              <a:rPr lang="en-US" dirty="0" smtClean="0"/>
            </a:br>
            <a:endParaRPr lang="en-IN" dirty="0"/>
          </a:p>
        </p:txBody>
      </p:sp>
      <p:pic>
        <p:nvPicPr>
          <p:cNvPr id="1027" name="Picture 3" descr="C:\Users\Admin\Desktop\mkce activities 2022-24\IMG-20221209-WA00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311" y="3429000"/>
            <a:ext cx="5567961" cy="29523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67544" y="980728"/>
            <a:ext cx="7488832" cy="2031325"/>
          </a:xfrm>
          <a:prstGeom prst="rect">
            <a:avLst/>
          </a:prstGeom>
        </p:spPr>
        <p:txBody>
          <a:bodyPr wrap="square">
            <a:spAutoFit/>
          </a:bodyPr>
          <a:lstStyle/>
          <a:p>
            <a:r>
              <a:rPr lang="en-US" dirty="0"/>
              <a:t>The recent Road Safety Seminar hosted by our institution aimed at raising awareness and promoting responsible practices on the road. Engaging speakers covered topics such as defensive driving, traffic rules, and the importance of wearing seat belts. Interactive sessions and simulations provided practical insights. The seminar underscored our commitment to cultivating a culture of safety, emphasizing the pivotal role each individual plays in ensuring road well-being for all.</a:t>
            </a:r>
            <a:endParaRPr lang="en-IN" dirty="0"/>
          </a:p>
        </p:txBody>
      </p:sp>
    </p:spTree>
    <p:extLst>
      <p:ext uri="{BB962C8B-B14F-4D97-AF65-F5344CB8AC3E}">
        <p14:creationId xmlns:p14="http://schemas.microsoft.com/office/powerpoint/2010/main" val="458945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Visit to Red Cross </a:t>
            </a:r>
            <a:r>
              <a:rPr lang="en-US" dirty="0" err="1" smtClean="0"/>
              <a:t>Bhawan</a:t>
            </a:r>
            <a:r>
              <a:rPr lang="en-US" dirty="0" smtClean="0"/>
              <a:t/>
            </a:r>
            <a:br>
              <a:rPr lang="en-US" dirty="0" smtClean="0"/>
            </a:br>
            <a:endParaRPr lang="en-IN" dirty="0"/>
          </a:p>
        </p:txBody>
      </p:sp>
      <p:pic>
        <p:nvPicPr>
          <p:cNvPr id="1026" name="Picture 2" descr="C:\Users\Admin\Desktop\mkce activities 2022-24\IMG-20221210-WA00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556" y="1628800"/>
            <a:ext cx="4336939" cy="489654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dmin\Desktop\mkce activities 2022-24\IMG-20221210-WA00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8800"/>
            <a:ext cx="4581273" cy="4896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882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99592" y="889844"/>
            <a:ext cx="5958408" cy="3970318"/>
          </a:xfrm>
          <a:prstGeom prst="rect">
            <a:avLst/>
          </a:prstGeom>
        </p:spPr>
        <p:txBody>
          <a:bodyPr wrap="square">
            <a:spAutoFit/>
          </a:bodyPr>
          <a:lstStyle/>
          <a:p>
            <a:r>
              <a:rPr lang="en-US" dirty="0" smtClean="0"/>
              <a:t>A visit </a:t>
            </a:r>
            <a:r>
              <a:rPr lang="en-US" dirty="0"/>
              <a:t>to Red Cross </a:t>
            </a:r>
            <a:r>
              <a:rPr lang="en-US" dirty="0" err="1"/>
              <a:t>Bhawan</a:t>
            </a:r>
            <a:r>
              <a:rPr lang="en-US" dirty="0"/>
              <a:t> was </a:t>
            </a:r>
            <a:r>
              <a:rPr lang="en-US" dirty="0" smtClean="0"/>
              <a:t> organized for the B.Ed. And </a:t>
            </a:r>
            <a:r>
              <a:rPr lang="en-US" dirty="0" err="1" smtClean="0"/>
              <a:t>D.El.Ed</a:t>
            </a:r>
            <a:r>
              <a:rPr lang="en-US" dirty="0" smtClean="0"/>
              <a:t>. Students.  </a:t>
            </a:r>
            <a:r>
              <a:rPr lang="en-US" dirty="0"/>
              <a:t>The informative tour showcased the diverse initiatives undertaken, from disaster relief to blood donation drives. Engaging with dedicated volunteers and witnessing their training emphasized the vital role the Red Cross plays in community welfare. This visit not only deepened </a:t>
            </a:r>
            <a:r>
              <a:rPr lang="en-US" dirty="0" smtClean="0"/>
              <a:t>the understanding </a:t>
            </a:r>
            <a:r>
              <a:rPr lang="en-US" dirty="0"/>
              <a:t>of humanitarian work but also inspired a renewed commitment to contributing to the well-being of society.</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913953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8172000" cy="2088232"/>
          </a:xfrm>
        </p:spPr>
        <p:txBody>
          <a:bodyPr>
            <a:normAutofit fontScale="90000"/>
          </a:bodyPr>
          <a:lstStyle/>
          <a:p>
            <a:r>
              <a:rPr lang="en-US" sz="3600" b="1" dirty="0"/>
              <a:t>Visit To </a:t>
            </a:r>
            <a:r>
              <a:rPr lang="en-US" sz="3600" b="1" dirty="0" err="1"/>
              <a:t>Apahaj</a:t>
            </a:r>
            <a:r>
              <a:rPr lang="en-US" sz="3600" b="1" dirty="0"/>
              <a:t> Ashram</a:t>
            </a:r>
            <a:br>
              <a:rPr lang="en-US" sz="3600" b="1" dirty="0"/>
            </a:br>
            <a:r>
              <a:rPr lang="en-US" sz="2000" b="1" dirty="0" smtClean="0"/>
              <a:t>MK </a:t>
            </a:r>
            <a:r>
              <a:rPr lang="en-US" sz="2000" b="1" dirty="0"/>
              <a:t>COLLEGE OF EDUCATION</a:t>
            </a:r>
            <a:r>
              <a:rPr lang="en-US" sz="2000" dirty="0"/>
              <a:t> organized a visit to </a:t>
            </a:r>
            <a:r>
              <a:rPr lang="en-US" sz="2000" b="1" dirty="0"/>
              <a:t>Old Age Home</a:t>
            </a:r>
            <a:r>
              <a:rPr lang="en-US" sz="2000" dirty="0"/>
              <a:t> </a:t>
            </a:r>
            <a:r>
              <a:rPr lang="en-US" sz="2000" dirty="0" smtClean="0"/>
              <a:t> for </a:t>
            </a:r>
            <a:r>
              <a:rPr lang="en-US" sz="2000" b="1" dirty="0"/>
              <a:t>B.Ed. Semester 1</a:t>
            </a:r>
            <a:r>
              <a:rPr lang="en-US" sz="2000" dirty="0"/>
              <a:t> students as their curriculum activity. It was arranged to acknowledge the students </a:t>
            </a:r>
            <a:r>
              <a:rPr lang="en-US" sz="2000" dirty="0" smtClean="0"/>
              <a:t>for community service to abandoned and neglected </a:t>
            </a:r>
            <a:r>
              <a:rPr lang="en-US" sz="2000" dirty="0"/>
              <a:t>senior citizens and learnt about true life</a:t>
            </a:r>
            <a:r>
              <a:rPr lang="en-US" sz="2000" dirty="0" smtClean="0"/>
              <a:t>, sharing </a:t>
            </a:r>
            <a:r>
              <a:rPr lang="en-US" sz="2000" dirty="0"/>
              <a:t>and caring. With this visit they were able to understand to treat them with respect and dignity. They spend time with them, listen their personal stories. In order to share a token of love with them some </a:t>
            </a:r>
            <a:r>
              <a:rPr lang="en-US" sz="2000" dirty="0" smtClean="0"/>
              <a:t>students </a:t>
            </a:r>
            <a:r>
              <a:rPr lang="en-US" sz="2000" dirty="0"/>
              <a:t>distribute woolen clothes, caps and socks to them. Students also serve fruits to them.</a:t>
            </a:r>
            <a:endParaRPr lang="en-IN" dirty="0"/>
          </a:p>
        </p:txBody>
      </p:sp>
      <p:pic>
        <p:nvPicPr>
          <p:cNvPr id="3" name="Picture 2" descr="C:\Users\Admin\Downloads\IMG20221210124252 (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555032"/>
            <a:ext cx="8208912"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839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154362"/>
          </a:xfrm>
        </p:spPr>
        <p:txBody>
          <a:bodyPr>
            <a:normAutofit/>
          </a:bodyPr>
          <a:lstStyle/>
          <a:p>
            <a:r>
              <a:rPr lang="en-US" sz="2000" dirty="0" smtClean="0">
                <a:solidFill>
                  <a:schemeClr val="tx2">
                    <a:lumMod val="60000"/>
                    <a:lumOff val="40000"/>
                  </a:schemeClr>
                </a:solidFill>
              </a:rPr>
              <a:t>INDUCTION </a:t>
            </a:r>
            <a:r>
              <a:rPr lang="en-US" sz="2000" dirty="0" smtClean="0">
                <a:solidFill>
                  <a:schemeClr val="tx2">
                    <a:lumMod val="60000"/>
                    <a:lumOff val="40000"/>
                  </a:schemeClr>
                </a:solidFill>
              </a:rPr>
              <a:t>PROGRAMME</a:t>
            </a:r>
            <a:r>
              <a:rPr lang="en-US" sz="2000" dirty="0" smtClean="0"/>
              <a:t/>
            </a:r>
            <a:br>
              <a:rPr lang="en-US" sz="2000" dirty="0" smtClean="0"/>
            </a:br>
            <a:r>
              <a:rPr lang="en-US" sz="2000" dirty="0" smtClean="0"/>
              <a:t>MK </a:t>
            </a:r>
            <a:r>
              <a:rPr lang="en-US" sz="2000" dirty="0"/>
              <a:t>College of Education organized INDUCTION PROGRAME for the commencement of new session of </a:t>
            </a:r>
            <a:r>
              <a:rPr lang="en-US" sz="2000" dirty="0" smtClean="0"/>
              <a:t>B.Ed. semester-1 </a:t>
            </a:r>
            <a:r>
              <a:rPr lang="en-US" sz="2000" dirty="0" smtClean="0"/>
              <a:t>. </a:t>
            </a:r>
            <a:r>
              <a:rPr lang="en-US" sz="2000" dirty="0"/>
              <a:t>Asst. Prof  </a:t>
            </a:r>
            <a:r>
              <a:rPr lang="en-US" sz="2000" dirty="0" err="1"/>
              <a:t>Ramandeep</a:t>
            </a:r>
            <a:r>
              <a:rPr lang="en-US" sz="2000" dirty="0"/>
              <a:t> </a:t>
            </a:r>
            <a:r>
              <a:rPr lang="en-US" sz="2000" dirty="0" err="1"/>
              <a:t>Kaur</a:t>
            </a:r>
            <a:r>
              <a:rPr lang="en-US" sz="2000" dirty="0"/>
              <a:t> Jammu presents </a:t>
            </a:r>
            <a:r>
              <a:rPr lang="en-US" sz="2000" dirty="0" smtClean="0"/>
              <a:t>the </a:t>
            </a:r>
            <a:r>
              <a:rPr lang="en-US" sz="2000" dirty="0"/>
              <a:t>curriculum </a:t>
            </a:r>
            <a:r>
              <a:rPr lang="en-US" sz="2000" dirty="0" smtClean="0"/>
              <a:t>of </a:t>
            </a:r>
            <a:r>
              <a:rPr lang="en-US" sz="2000" dirty="0"/>
              <a:t>B.Ed</a:t>
            </a:r>
            <a:r>
              <a:rPr lang="en-US" sz="2000" dirty="0" smtClean="0"/>
              <a:t>. Sem-1 in </a:t>
            </a:r>
            <a:r>
              <a:rPr lang="en-US" sz="2000" dirty="0"/>
              <a:t>detail. All the curricular and in house activities were displayed </a:t>
            </a:r>
            <a:r>
              <a:rPr lang="en-US" sz="2000" dirty="0" smtClean="0"/>
              <a:t> </a:t>
            </a:r>
            <a:r>
              <a:rPr lang="en-US" sz="2000" dirty="0"/>
              <a:t>and explained to the students. Information about management and all faculty members of the college were introduced to the students in the induction </a:t>
            </a:r>
            <a:r>
              <a:rPr lang="en-US" sz="2000" dirty="0" smtClean="0"/>
              <a:t>program.</a:t>
            </a:r>
            <a:r>
              <a:rPr lang="en-IN" sz="2000" dirty="0"/>
              <a:t/>
            </a:r>
            <a:br>
              <a:rPr lang="en-IN" sz="2000" dirty="0"/>
            </a:br>
            <a:r>
              <a:rPr lang="en-US" sz="2000" dirty="0" smtClean="0"/>
              <a:t/>
            </a:r>
            <a:br>
              <a:rPr lang="en-US" sz="2000" dirty="0" smtClean="0"/>
            </a:br>
            <a:endParaRPr lang="en-IN" sz="20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7739" y="2852936"/>
            <a:ext cx="3766229" cy="3744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0" y="2852937"/>
            <a:ext cx="4248472" cy="3744416"/>
          </a:xfrm>
        </p:spPr>
      </p:pic>
    </p:spTree>
    <p:extLst>
      <p:ext uri="{BB962C8B-B14F-4D97-AF65-F5344CB8AC3E}">
        <p14:creationId xmlns:p14="http://schemas.microsoft.com/office/powerpoint/2010/main" val="1461983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Flower Arrangement Activity</a:t>
            </a:r>
            <a:endParaRPr lang="en-IN" dirty="0"/>
          </a:p>
        </p:txBody>
      </p:sp>
      <p:pic>
        <p:nvPicPr>
          <p:cNvPr id="1027" name="Picture 3" descr="C:\Users\Admin\Downloads\IMG-20230127-WA001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828" y="3516109"/>
            <a:ext cx="4352172" cy="32153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dmin\Desktop\mkce activities 2022-24\IMG-20230127-WA002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516109"/>
            <a:ext cx="4464496" cy="32528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9552" y="1484784"/>
            <a:ext cx="7560840" cy="1754326"/>
          </a:xfrm>
          <a:prstGeom prst="rect">
            <a:avLst/>
          </a:prstGeom>
          <a:noFill/>
        </p:spPr>
        <p:txBody>
          <a:bodyPr wrap="square" rtlCol="0">
            <a:spAutoFit/>
          </a:bodyPr>
          <a:lstStyle/>
          <a:p>
            <a:r>
              <a:rPr lang="en-US" dirty="0" smtClean="0"/>
              <a:t>Flower </a:t>
            </a:r>
            <a:r>
              <a:rPr lang="en-US" dirty="0"/>
              <a:t>Arrangement </a:t>
            </a:r>
            <a:r>
              <a:rPr lang="en-US" dirty="0" smtClean="0"/>
              <a:t>activity was organized on </a:t>
            </a:r>
            <a:r>
              <a:rPr lang="en-US" dirty="0" err="1"/>
              <a:t>Basant</a:t>
            </a:r>
            <a:r>
              <a:rPr lang="en-US" dirty="0"/>
              <a:t> </a:t>
            </a:r>
            <a:r>
              <a:rPr lang="en-US" dirty="0" err="1"/>
              <a:t>Panchmi</a:t>
            </a:r>
            <a:r>
              <a:rPr lang="en-US" dirty="0"/>
              <a:t> </a:t>
            </a:r>
            <a:r>
              <a:rPr lang="en-US" dirty="0" smtClean="0"/>
              <a:t>.Students </a:t>
            </a:r>
            <a:r>
              <a:rPr lang="en-US" dirty="0"/>
              <a:t>arrange different colorful flowers in pots, buckets, bouquets, bunches etc. All </a:t>
            </a:r>
            <a:r>
              <a:rPr lang="en-US" dirty="0" err="1"/>
              <a:t>D.El.Ed</a:t>
            </a:r>
            <a:r>
              <a:rPr lang="en-US" dirty="0"/>
              <a:t> </a:t>
            </a:r>
            <a:r>
              <a:rPr lang="en-US" dirty="0" smtClean="0"/>
              <a:t>and </a:t>
            </a:r>
            <a:r>
              <a:rPr lang="en-US" dirty="0" err="1"/>
              <a:t>B.Ed</a:t>
            </a:r>
            <a:r>
              <a:rPr lang="en-US" dirty="0"/>
              <a:t> students </a:t>
            </a:r>
            <a:r>
              <a:rPr lang="en-US" dirty="0" smtClean="0"/>
              <a:t>enthusiastically participated </a:t>
            </a:r>
            <a:r>
              <a:rPr lang="en-US" dirty="0"/>
              <a:t>in this </a:t>
            </a:r>
            <a:r>
              <a:rPr lang="en-US" dirty="0" smtClean="0"/>
              <a:t>activity. Vice Principal Dr. </a:t>
            </a:r>
            <a:r>
              <a:rPr lang="en-US" dirty="0" err="1" smtClean="0"/>
              <a:t>Kamini</a:t>
            </a:r>
            <a:r>
              <a:rPr lang="en-US" dirty="0" smtClean="0"/>
              <a:t> </a:t>
            </a:r>
            <a:r>
              <a:rPr lang="en-US" dirty="0" err="1" smtClean="0"/>
              <a:t>Sehgal</a:t>
            </a:r>
            <a:r>
              <a:rPr lang="en-US" dirty="0" smtClean="0"/>
              <a:t> and all faculty members cheer up the students for such wonderful creativity. Dr. </a:t>
            </a:r>
            <a:r>
              <a:rPr lang="en-US" dirty="0" err="1" smtClean="0"/>
              <a:t>Kamini</a:t>
            </a:r>
            <a:r>
              <a:rPr lang="en-US" dirty="0" smtClean="0"/>
              <a:t> </a:t>
            </a:r>
            <a:r>
              <a:rPr lang="en-US" dirty="0" err="1" smtClean="0"/>
              <a:t>Sehgal</a:t>
            </a:r>
            <a:r>
              <a:rPr lang="en-US" dirty="0" smtClean="0"/>
              <a:t> appreciate the work done by students and motivate them for future activities.</a:t>
            </a:r>
            <a:endParaRPr lang="en-IN" dirty="0"/>
          </a:p>
        </p:txBody>
      </p:sp>
    </p:spTree>
    <p:extLst>
      <p:ext uri="{BB962C8B-B14F-4D97-AF65-F5344CB8AC3E}">
        <p14:creationId xmlns:p14="http://schemas.microsoft.com/office/powerpoint/2010/main" val="2431251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United World Fest-2023</a:t>
            </a:r>
            <a:endParaRPr lang="en-IN" dirty="0"/>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25573" y="2541096"/>
            <a:ext cx="4546427" cy="3956863"/>
          </a:xfrm>
          <a:prstGeom prst="rect">
            <a:avLst/>
          </a:prstGeom>
        </p:spPr>
      </p:pic>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4886964" y="2541096"/>
            <a:ext cx="4233907" cy="3956865"/>
          </a:xfrm>
          <a:prstGeom prst="rect">
            <a:avLst/>
          </a:prstGeom>
        </p:spPr>
      </p:pic>
      <p:sp>
        <p:nvSpPr>
          <p:cNvPr id="5" name="TextBox 4"/>
          <p:cNvSpPr txBox="1"/>
          <p:nvPr/>
        </p:nvSpPr>
        <p:spPr>
          <a:xfrm>
            <a:off x="467544" y="1196752"/>
            <a:ext cx="7416824" cy="1200329"/>
          </a:xfrm>
          <a:prstGeom prst="rect">
            <a:avLst/>
          </a:prstGeom>
          <a:noFill/>
        </p:spPr>
        <p:txBody>
          <a:bodyPr wrap="square" rtlCol="0">
            <a:spAutoFit/>
          </a:bodyPr>
          <a:lstStyle/>
          <a:p>
            <a:r>
              <a:rPr lang="en-US" dirty="0" smtClean="0"/>
              <a:t>“Unity </a:t>
            </a:r>
            <a:r>
              <a:rPr lang="en-US" dirty="0"/>
              <a:t>is strength …….. where there is unity is always </a:t>
            </a:r>
            <a:r>
              <a:rPr lang="en-US" dirty="0" smtClean="0"/>
              <a:t>victory” </a:t>
            </a:r>
            <a:endParaRPr lang="en-US" dirty="0"/>
          </a:p>
          <a:p>
            <a:r>
              <a:rPr lang="en-US" dirty="0" smtClean="0"/>
              <a:t>United </a:t>
            </a:r>
            <a:r>
              <a:rPr lang="en-US" dirty="0"/>
              <a:t>W</a:t>
            </a:r>
            <a:r>
              <a:rPr lang="en-US" dirty="0" smtClean="0"/>
              <a:t>orld </a:t>
            </a:r>
            <a:r>
              <a:rPr lang="en-US" dirty="0"/>
              <a:t>Fest was organized in the campus </a:t>
            </a:r>
            <a:r>
              <a:rPr lang="en-US" dirty="0" smtClean="0"/>
              <a:t>. </a:t>
            </a:r>
            <a:r>
              <a:rPr lang="en-US" dirty="0"/>
              <a:t>The students of M.K. College of Education represented the country </a:t>
            </a:r>
            <a:r>
              <a:rPr lang="en-US" dirty="0" smtClean="0"/>
              <a:t>“Egypt” </a:t>
            </a:r>
            <a:r>
              <a:rPr lang="en-US" dirty="0"/>
              <a:t>.They displayed different models of famous pyramids ,tools, food ,symbols of </a:t>
            </a:r>
            <a:r>
              <a:rPr lang="en-US" dirty="0" smtClean="0"/>
              <a:t>Egypt.</a:t>
            </a:r>
            <a:endParaRPr lang="en-IN" dirty="0"/>
          </a:p>
        </p:txBody>
      </p:sp>
    </p:spTree>
    <p:extLst>
      <p:ext uri="{BB962C8B-B14F-4D97-AF65-F5344CB8AC3E}">
        <p14:creationId xmlns:p14="http://schemas.microsoft.com/office/powerpoint/2010/main" val="3386052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Workshop on “Developing Well Being”</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52936"/>
            <a:ext cx="9144000" cy="400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67544" y="1268760"/>
            <a:ext cx="8136904" cy="1200329"/>
          </a:xfrm>
          <a:prstGeom prst="rect">
            <a:avLst/>
          </a:prstGeom>
          <a:noFill/>
        </p:spPr>
        <p:txBody>
          <a:bodyPr wrap="square" rtlCol="0">
            <a:spAutoFit/>
          </a:bodyPr>
          <a:lstStyle/>
          <a:p>
            <a:r>
              <a:rPr lang="en-US" dirty="0" smtClean="0"/>
              <a:t>MK College of Education </a:t>
            </a:r>
            <a:r>
              <a:rPr lang="en-US" dirty="0" err="1" smtClean="0"/>
              <a:t>organised</a:t>
            </a:r>
            <a:r>
              <a:rPr lang="en-US" dirty="0" smtClean="0"/>
              <a:t> workshop on “Developing Well being”  </a:t>
            </a:r>
            <a:r>
              <a:rPr lang="en-US" dirty="0" smtClean="0"/>
              <a:t> </a:t>
            </a:r>
            <a:r>
              <a:rPr lang="en-US" dirty="0" smtClean="0"/>
              <a:t>in ICT Resource Centre. The guest speaker Dr. </a:t>
            </a:r>
            <a:r>
              <a:rPr lang="en-US" dirty="0" err="1" smtClean="0"/>
              <a:t>Sharnjit</a:t>
            </a:r>
            <a:r>
              <a:rPr lang="en-US" dirty="0" smtClean="0"/>
              <a:t> </a:t>
            </a:r>
            <a:r>
              <a:rPr lang="en-US" dirty="0" err="1" smtClean="0"/>
              <a:t>Kaur</a:t>
            </a:r>
            <a:r>
              <a:rPr lang="en-US" dirty="0" smtClean="0"/>
              <a:t> enlightened </a:t>
            </a:r>
            <a:r>
              <a:rPr lang="en-US" dirty="0"/>
              <a:t>the students for personality grooming ,mental health and define themselves to be well </a:t>
            </a:r>
            <a:r>
              <a:rPr lang="en-US" dirty="0" smtClean="0"/>
              <a:t>beings.</a:t>
            </a:r>
            <a:r>
              <a:rPr lang="en-US" dirty="0"/>
              <a:t> </a:t>
            </a:r>
            <a:r>
              <a:rPr lang="en-US" dirty="0" smtClean="0"/>
              <a:t>Vice-principal Dr. </a:t>
            </a:r>
            <a:r>
              <a:rPr lang="en-US" dirty="0" err="1" smtClean="0"/>
              <a:t>Kamini</a:t>
            </a:r>
            <a:r>
              <a:rPr lang="en-US" dirty="0" smtClean="0"/>
              <a:t> </a:t>
            </a:r>
            <a:r>
              <a:rPr lang="en-US" dirty="0" err="1" smtClean="0"/>
              <a:t>Sehgal</a:t>
            </a:r>
            <a:r>
              <a:rPr lang="en-US" dirty="0" smtClean="0"/>
              <a:t> gave </a:t>
            </a:r>
            <a:r>
              <a:rPr lang="en-US" dirty="0"/>
              <a:t>vote of thanks to esteemed </a:t>
            </a:r>
            <a:r>
              <a:rPr lang="en-US" dirty="0" smtClean="0"/>
              <a:t>speaker.</a:t>
            </a:r>
            <a:endParaRPr lang="en-IN" dirty="0"/>
          </a:p>
        </p:txBody>
      </p:sp>
    </p:spTree>
    <p:extLst>
      <p:ext uri="{BB962C8B-B14F-4D97-AF65-F5344CB8AC3E}">
        <p14:creationId xmlns:p14="http://schemas.microsoft.com/office/powerpoint/2010/main" val="4193599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 Day</a:t>
            </a:r>
            <a:endParaRPr lang="en-IN" dirty="0"/>
          </a:p>
        </p:txBody>
      </p:sp>
      <p:pic>
        <p:nvPicPr>
          <p:cNvPr id="1027" name="Picture 3" descr="C:\Users\Admin\Downloads\IMG-20230605-WA00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023086"/>
            <a:ext cx="7416824" cy="36462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55576" y="1268760"/>
            <a:ext cx="7272808" cy="1754326"/>
          </a:xfrm>
          <a:prstGeom prst="rect">
            <a:avLst/>
          </a:prstGeom>
          <a:noFill/>
        </p:spPr>
        <p:txBody>
          <a:bodyPr wrap="square" rtlCol="0">
            <a:spAutoFit/>
          </a:bodyPr>
          <a:lstStyle/>
          <a:p>
            <a:r>
              <a:rPr lang="en-US" dirty="0"/>
              <a:t>M K COLLEGE of Education has </a:t>
            </a:r>
            <a:r>
              <a:rPr lang="en-US" dirty="0" smtClean="0"/>
              <a:t>organized </a:t>
            </a:r>
            <a:r>
              <a:rPr lang="en-US" dirty="0"/>
              <a:t>world environment day activity </a:t>
            </a:r>
            <a:r>
              <a:rPr lang="en-US" dirty="0" smtClean="0"/>
              <a:t>.</a:t>
            </a:r>
            <a:r>
              <a:rPr lang="en-US" u="sng" dirty="0" smtClean="0"/>
              <a:t> </a:t>
            </a:r>
            <a:r>
              <a:rPr lang="en-US" dirty="0"/>
              <a:t>Students of </a:t>
            </a:r>
            <a:r>
              <a:rPr lang="en-US" dirty="0" err="1" smtClean="0"/>
              <a:t>B.Ed</a:t>
            </a:r>
            <a:r>
              <a:rPr lang="en-US" dirty="0" smtClean="0"/>
              <a:t> (</a:t>
            </a:r>
            <a:r>
              <a:rPr lang="en-US" dirty="0" err="1" smtClean="0"/>
              <a:t>Sem</a:t>
            </a:r>
            <a:r>
              <a:rPr lang="en-US" dirty="0" smtClean="0"/>
              <a:t>-II </a:t>
            </a:r>
            <a:r>
              <a:rPr lang="en-US" dirty="0"/>
              <a:t>and </a:t>
            </a:r>
            <a:r>
              <a:rPr lang="en-US" dirty="0" err="1" smtClean="0"/>
              <a:t>Sem</a:t>
            </a:r>
            <a:r>
              <a:rPr lang="en-US" dirty="0" smtClean="0"/>
              <a:t>-IV) class </a:t>
            </a:r>
            <a:r>
              <a:rPr lang="en-US" dirty="0"/>
              <a:t>participated in poster making activity .They artistically paint their ideas to make people aware of such issues like less use of plastic , clean surroundings , save water and plant more trees  .Our students portrays  the themes beautifully to aware society for save environment. </a:t>
            </a:r>
            <a:endParaRPr lang="en-IN" dirty="0"/>
          </a:p>
        </p:txBody>
      </p:sp>
    </p:spTree>
    <p:extLst>
      <p:ext uri="{BB962C8B-B14F-4D97-AF65-F5344CB8AC3E}">
        <p14:creationId xmlns:p14="http://schemas.microsoft.com/office/powerpoint/2010/main" val="1442280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3" name="Picture 5" descr="C:\Users\Admin\Downloads\IMG-20230605-WA00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256" y="1958504"/>
            <a:ext cx="3815711" cy="40359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Users\Admin\Downloads\IMG-20230605-WA00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1958504"/>
            <a:ext cx="3888432" cy="4035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68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Cooking and </a:t>
            </a:r>
            <a:r>
              <a:rPr lang="en-US" dirty="0" err="1" smtClean="0"/>
              <a:t>Rakhi</a:t>
            </a:r>
            <a:r>
              <a:rPr lang="en-US" dirty="0" smtClean="0"/>
              <a:t> making Competition</a:t>
            </a:r>
            <a:endParaRPr lang="en-IN" dirty="0"/>
          </a:p>
        </p:txBody>
      </p:sp>
      <p:pic>
        <p:nvPicPr>
          <p:cNvPr id="1026" name="Picture 2" descr="C:\Users\Admin\Downloads\20230824_140841 (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40" t="5957" r="9299" b="15148"/>
          <a:stretch/>
        </p:blipFill>
        <p:spPr bwMode="auto">
          <a:xfrm>
            <a:off x="1260764" y="2161308"/>
            <a:ext cx="6303818" cy="344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510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descr="C:\Users\Admin\Downloads\20230824_13095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31241" t="-393693" r="-394685" b="-282102"/>
          <a:stretch/>
        </p:blipFill>
        <p:spPr bwMode="auto">
          <a:xfrm rot="5400000">
            <a:off x="-17470388" y="-14756182"/>
            <a:ext cx="44043600" cy="3303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170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Rectangle 2"/>
          <p:cNvSpPr/>
          <p:nvPr/>
        </p:nvSpPr>
        <p:spPr>
          <a:xfrm>
            <a:off x="467544" y="2060367"/>
            <a:ext cx="7776864" cy="2585323"/>
          </a:xfrm>
          <a:prstGeom prst="rect">
            <a:avLst/>
          </a:prstGeom>
        </p:spPr>
        <p:txBody>
          <a:bodyPr wrap="square">
            <a:spAutoFit/>
          </a:bodyPr>
          <a:lstStyle/>
          <a:p>
            <a:r>
              <a:rPr lang="en-US" dirty="0"/>
              <a:t>The </a:t>
            </a:r>
            <a:r>
              <a:rPr lang="en-US" dirty="0" smtClean="0"/>
              <a:t>Cooking </a:t>
            </a:r>
            <a:r>
              <a:rPr lang="en-US" dirty="0"/>
              <a:t>and </a:t>
            </a:r>
            <a:r>
              <a:rPr lang="en-US" dirty="0" err="1"/>
              <a:t>Rakhi</a:t>
            </a:r>
            <a:r>
              <a:rPr lang="en-US" dirty="0"/>
              <a:t> Making Competition at </a:t>
            </a:r>
            <a:r>
              <a:rPr lang="en-US" dirty="0" smtClean="0"/>
              <a:t>M.K. College of Education  </a:t>
            </a:r>
            <a:r>
              <a:rPr lang="en-US" dirty="0"/>
              <a:t>was a delightful showcase of creativity and culinary skills. Students passionately participated, crafting delectable dishes and intricate </a:t>
            </a:r>
            <a:r>
              <a:rPr lang="en-US" dirty="0" err="1"/>
              <a:t>Rakhis</a:t>
            </a:r>
            <a:r>
              <a:rPr lang="en-US" dirty="0"/>
              <a:t>. The event saw a display of diverse talents, making the judging process both exciting and challenging. </a:t>
            </a:r>
            <a:r>
              <a:rPr lang="en-US" dirty="0" smtClean="0"/>
              <a:t>Dr. </a:t>
            </a:r>
            <a:r>
              <a:rPr lang="en-US" dirty="0" err="1" smtClean="0"/>
              <a:t>Gurpreet</a:t>
            </a:r>
            <a:r>
              <a:rPr lang="en-US" dirty="0" smtClean="0"/>
              <a:t> Singh , esteemed  Director CT   Group of Institutions, </a:t>
            </a:r>
            <a:r>
              <a:rPr lang="en-US" dirty="0" err="1" smtClean="0"/>
              <a:t>Shahpur</a:t>
            </a:r>
            <a:r>
              <a:rPr lang="en-US" dirty="0" smtClean="0"/>
              <a:t>, Dr. </a:t>
            </a:r>
            <a:r>
              <a:rPr lang="en-US" dirty="0" err="1" smtClean="0"/>
              <a:t>Jasdeep</a:t>
            </a:r>
            <a:r>
              <a:rPr lang="en-US" dirty="0" smtClean="0"/>
              <a:t> </a:t>
            </a:r>
            <a:r>
              <a:rPr lang="en-US" dirty="0" err="1" smtClean="0"/>
              <a:t>kaur</a:t>
            </a:r>
            <a:r>
              <a:rPr lang="en-US" dirty="0" smtClean="0"/>
              <a:t> </a:t>
            </a:r>
            <a:r>
              <a:rPr lang="en-US" dirty="0" err="1" smtClean="0"/>
              <a:t>Dhammi</a:t>
            </a:r>
            <a:r>
              <a:rPr lang="en-US" dirty="0" smtClean="0"/>
              <a:t>, our Director PTU campuses , Dr</a:t>
            </a:r>
            <a:r>
              <a:rPr lang="en-US" dirty="0"/>
              <a:t>. </a:t>
            </a:r>
            <a:r>
              <a:rPr lang="en-US" dirty="0" err="1"/>
              <a:t>Kuldeep</a:t>
            </a:r>
            <a:r>
              <a:rPr lang="en-US" dirty="0"/>
              <a:t> </a:t>
            </a:r>
            <a:r>
              <a:rPr lang="en-US" dirty="0" err="1"/>
              <a:t>Kaur</a:t>
            </a:r>
            <a:r>
              <a:rPr lang="en-US" dirty="0"/>
              <a:t> </a:t>
            </a:r>
            <a:r>
              <a:rPr lang="en-US" dirty="0" err="1"/>
              <a:t>Grewal</a:t>
            </a:r>
            <a:r>
              <a:rPr lang="en-US" dirty="0"/>
              <a:t>, our esteemed Director</a:t>
            </a:r>
            <a:r>
              <a:rPr lang="en-US" dirty="0" smtClean="0"/>
              <a:t>, </a:t>
            </a:r>
            <a:r>
              <a:rPr lang="en-US" dirty="0"/>
              <a:t>Vice Principal Dr. </a:t>
            </a:r>
            <a:r>
              <a:rPr lang="en-US" dirty="0" err="1"/>
              <a:t>Kamini</a:t>
            </a:r>
            <a:r>
              <a:rPr lang="en-US" dirty="0"/>
              <a:t> </a:t>
            </a:r>
            <a:r>
              <a:rPr lang="en-US" dirty="0" err="1" smtClean="0"/>
              <a:t>Sehgal</a:t>
            </a:r>
            <a:r>
              <a:rPr lang="en-US" dirty="0" smtClean="0"/>
              <a:t> provided </a:t>
            </a:r>
            <a:r>
              <a:rPr lang="en-US" dirty="0"/>
              <a:t>valuable guidance and encouragement. The winners received well-deserved rewards, fostering a spirit of enthusiasm and camaraderie among the participants.</a:t>
            </a:r>
            <a:endParaRPr lang="en-IN" dirty="0"/>
          </a:p>
        </p:txBody>
      </p:sp>
    </p:spTree>
    <p:extLst>
      <p:ext uri="{BB962C8B-B14F-4D97-AF65-F5344CB8AC3E}">
        <p14:creationId xmlns:p14="http://schemas.microsoft.com/office/powerpoint/2010/main" val="4217763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hlinkClick r:id="rId2"/>
              </a:rPr>
              <a:t>Swachhta</a:t>
            </a:r>
            <a:r>
              <a:rPr lang="en-IN" dirty="0">
                <a:hlinkClick r:id="rId2"/>
              </a:rPr>
              <a:t> </a:t>
            </a:r>
            <a:r>
              <a:rPr lang="en-IN" dirty="0" err="1" smtClean="0">
                <a:hlinkClick r:id="rId2"/>
              </a:rPr>
              <a:t>Pakhwada</a:t>
            </a:r>
            <a:r>
              <a:rPr lang="en-IN" dirty="0" smtClean="0">
                <a:hlinkClick r:id="rId2"/>
              </a:rPr>
              <a:t> </a:t>
            </a:r>
            <a:endParaRPr lang="en-IN" dirty="0">
              <a:hlinkClick r:id="rId2"/>
            </a:endParaRPr>
          </a:p>
        </p:txBody>
      </p:sp>
      <p:pic>
        <p:nvPicPr>
          <p:cNvPr id="11" name="Picture 5" descr="C:\Users\Admin\Downloads\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556792"/>
            <a:ext cx="6480720" cy="4860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500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9" descr="C:\Users\Admin\Downloads\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60648"/>
            <a:ext cx="6552728" cy="6389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471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tx2">
                    <a:lumMod val="60000"/>
                    <a:lumOff val="40000"/>
                  </a:schemeClr>
                </a:solidFill>
              </a:rPr>
              <a:t>UNITED INDIA FEST</a:t>
            </a:r>
            <a:r>
              <a:rPr lang="en-US" dirty="0" smtClean="0"/>
              <a:t/>
            </a:r>
            <a:br>
              <a:rPr lang="en-US" dirty="0" smtClean="0"/>
            </a:b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54691" y="1600200"/>
            <a:ext cx="6034617" cy="4525963"/>
          </a:xfrm>
        </p:spPr>
      </p:pic>
    </p:spTree>
    <p:extLst>
      <p:ext uri="{BB962C8B-B14F-4D97-AF65-F5344CB8AC3E}">
        <p14:creationId xmlns:p14="http://schemas.microsoft.com/office/powerpoint/2010/main" val="758650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descr="C:\Users\Admin\Downloads\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332656"/>
            <a:ext cx="3845784" cy="28843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C:\Users\Admin\Downloads\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506562"/>
            <a:ext cx="4015186" cy="30113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descr="C:\Users\Admin\Downloads\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5" y="3603154"/>
            <a:ext cx="4320480"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71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Box 2"/>
          <p:cNvSpPr txBox="1"/>
          <p:nvPr/>
        </p:nvSpPr>
        <p:spPr>
          <a:xfrm>
            <a:off x="827584" y="2204864"/>
            <a:ext cx="7056784" cy="1200329"/>
          </a:xfrm>
          <a:prstGeom prst="rect">
            <a:avLst/>
          </a:prstGeom>
          <a:noFill/>
        </p:spPr>
        <p:txBody>
          <a:bodyPr wrap="square" rtlCol="0">
            <a:spAutoFit/>
          </a:bodyPr>
          <a:lstStyle/>
          <a:p>
            <a:r>
              <a:rPr lang="en-US" dirty="0" smtClean="0"/>
              <a:t>Turning trash into Treasure. </a:t>
            </a:r>
            <a:r>
              <a:rPr lang="en-US" dirty="0"/>
              <a:t> </a:t>
            </a:r>
            <a:r>
              <a:rPr lang="en-US" dirty="0" smtClean="0"/>
              <a:t>M.K. College  of Education has organized </a:t>
            </a:r>
            <a:r>
              <a:rPr lang="en-US" dirty="0" err="1" smtClean="0"/>
              <a:t>Swachh</a:t>
            </a:r>
            <a:r>
              <a:rPr lang="en-US" dirty="0" smtClean="0"/>
              <a:t> </a:t>
            </a:r>
            <a:r>
              <a:rPr lang="en-US" dirty="0" err="1"/>
              <a:t>P</a:t>
            </a:r>
            <a:r>
              <a:rPr lang="en-US" dirty="0" err="1" smtClean="0"/>
              <a:t>akwada</a:t>
            </a:r>
            <a:r>
              <a:rPr lang="en-US" dirty="0" smtClean="0"/>
              <a:t> Special Campaign in the campus. The students of the college transformed their surroundings with creativity and dedication. Our </a:t>
            </a:r>
            <a:r>
              <a:rPr lang="en-US" dirty="0" err="1"/>
              <a:t>Swachh</a:t>
            </a:r>
            <a:r>
              <a:rPr lang="en-US" dirty="0"/>
              <a:t> </a:t>
            </a:r>
            <a:r>
              <a:rPr lang="en-US" dirty="0" err="1"/>
              <a:t>Pakwada</a:t>
            </a:r>
            <a:r>
              <a:rPr lang="en-US" dirty="0"/>
              <a:t> Special Campaign </a:t>
            </a:r>
            <a:r>
              <a:rPr lang="en-US" dirty="0" smtClean="0"/>
              <a:t> was a roaring success. </a:t>
            </a:r>
            <a:endParaRPr lang="en-IN" dirty="0"/>
          </a:p>
        </p:txBody>
      </p:sp>
    </p:spTree>
    <p:extLst>
      <p:ext uri="{BB962C8B-B14F-4D97-AF65-F5344CB8AC3E}">
        <p14:creationId xmlns:p14="http://schemas.microsoft.com/office/powerpoint/2010/main" val="3983057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Jashan</a:t>
            </a:r>
            <a:r>
              <a:rPr lang="en-US" dirty="0" smtClean="0"/>
              <a:t>-E-</a:t>
            </a:r>
            <a:r>
              <a:rPr lang="en-US" dirty="0" err="1" smtClean="0"/>
              <a:t>Azadi</a:t>
            </a:r>
            <a:endParaRPr lang="en-IN" dirty="0"/>
          </a:p>
        </p:txBody>
      </p:sp>
      <p:pic>
        <p:nvPicPr>
          <p:cNvPr id="1026" name="Picture 2" descr="C:\Users\Admin\Downloads\IMG_138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143000"/>
            <a:ext cx="64008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260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descr="C:\Users\Admin\Downloads\IMG_138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143000"/>
            <a:ext cx="64008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697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descr="C:\Users\Admin\Downloads\IMG_1388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143000"/>
            <a:ext cx="64008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97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8" name="Picture 2" descr="C:\Users\Admin\Downloads\IMG_141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143000"/>
            <a:ext cx="64008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150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122" name="Picture 2" descr="C:\Users\Admin\Downloads\IMG_144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143000"/>
            <a:ext cx="64008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551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170" name="Picture 2" descr="C:\Users\Admin\Downloads\IMG_145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562100"/>
            <a:ext cx="6400800" cy="4998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25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9552" y="1196752"/>
            <a:ext cx="8064896" cy="3139321"/>
          </a:xfrm>
          <a:prstGeom prst="rect">
            <a:avLst/>
          </a:prstGeom>
        </p:spPr>
        <p:txBody>
          <a:bodyPr wrap="square">
            <a:spAutoFit/>
          </a:bodyPr>
          <a:lstStyle/>
          <a:p>
            <a:r>
              <a:rPr lang="en-US" dirty="0"/>
              <a:t>The celebration of </a:t>
            </a:r>
            <a:r>
              <a:rPr lang="en-US" dirty="0" err="1"/>
              <a:t>Jashne</a:t>
            </a:r>
            <a:r>
              <a:rPr lang="en-US" dirty="0"/>
              <a:t> </a:t>
            </a:r>
            <a:r>
              <a:rPr lang="en-US" dirty="0" err="1"/>
              <a:t>Azadi</a:t>
            </a:r>
            <a:r>
              <a:rPr lang="en-US" dirty="0"/>
              <a:t> (Independence Day) at our institution was a patriotic extravaganza, filled with fervor and creativity. Students adorned the campus with vibrant </a:t>
            </a:r>
            <a:r>
              <a:rPr lang="en-US" dirty="0" err="1"/>
              <a:t>rangolis</a:t>
            </a:r>
            <a:r>
              <a:rPr lang="en-US" dirty="0"/>
              <a:t>, depicting the spirit of freedom and unity</a:t>
            </a:r>
            <a:r>
              <a:rPr lang="en-US" dirty="0" smtClean="0"/>
              <a:t>. </a:t>
            </a:r>
            <a:r>
              <a:rPr lang="en-US" dirty="0"/>
              <a:t>Through their artistic expressions, students beautifully captured the essence of independence, contributing to a festive and patriotic atmosphere. The event served as a poignant reminder of our shared commitment to the ideals of freedom and nationhood.</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292685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Guest lecture on 21</a:t>
            </a:r>
            <a:r>
              <a:rPr lang="en-US" baseline="30000" dirty="0" smtClean="0"/>
              <a:t>st</a:t>
            </a:r>
            <a:r>
              <a:rPr lang="en-US" dirty="0" smtClean="0"/>
              <a:t> century </a:t>
            </a:r>
            <a:r>
              <a:rPr lang="en-US" dirty="0"/>
              <a:t>P</a:t>
            </a:r>
            <a:r>
              <a:rPr lang="en-US" dirty="0" smtClean="0"/>
              <a:t>edagogy Skills</a:t>
            </a:r>
            <a:endParaRPr lang="en-IN" dirty="0"/>
          </a:p>
        </p:txBody>
      </p:sp>
      <p:pic>
        <p:nvPicPr>
          <p:cNvPr id="8194" name="Picture 2" descr="C:\Users\Admin\Downloads\WhatsApp Image 2023-11-01 at 12.47.39 PM (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484784"/>
            <a:ext cx="6136927" cy="506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529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54691" y="1600200"/>
            <a:ext cx="6034617" cy="4525963"/>
          </a:xfrm>
        </p:spPr>
      </p:pic>
      <p:sp>
        <p:nvSpPr>
          <p:cNvPr id="3" name="Title 2"/>
          <p:cNvSpPr>
            <a:spLocks noGrp="1"/>
          </p:cNvSpPr>
          <p:nvPr>
            <p:ph type="title"/>
          </p:nvPr>
        </p:nvSpPr>
        <p:spPr/>
        <p:txBody>
          <a:bodyPr/>
          <a:lstStyle/>
          <a:p>
            <a:endParaRPr lang="en-IN"/>
          </a:p>
        </p:txBody>
      </p:sp>
    </p:spTree>
    <p:extLst>
      <p:ext uri="{BB962C8B-B14F-4D97-AF65-F5344CB8AC3E}">
        <p14:creationId xmlns:p14="http://schemas.microsoft.com/office/powerpoint/2010/main" val="14327412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9219" name="Picture 3" descr="C:\Users\Admin\Downloads\WhatsApp Image 2023-11-01 at 12.47.39 PM.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738684"/>
            <a:ext cx="6166346" cy="4624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044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44" name="Picture 4" descr="C:\Users\Admin\Downloads\WhatsApp Image 2023-11-01 at 12.47.38 PM.jpeg"/>
          <p:cNvPicPr>
            <a:picLocks noChangeAspect="1" noChangeArrowheads="1"/>
          </p:cNvPicPr>
          <p:nvPr/>
        </p:nvPicPr>
        <p:blipFill rotWithShape="1">
          <a:blip r:embed="rId2">
            <a:extLst>
              <a:ext uri="{28A0092B-C50C-407E-A947-70E740481C1C}">
                <a14:useLocalDpi xmlns:a14="http://schemas.microsoft.com/office/drawing/2010/main" val="0"/>
              </a:ext>
            </a:extLst>
          </a:blip>
          <a:srcRect b="25963"/>
          <a:stretch/>
        </p:blipFill>
        <p:spPr bwMode="auto">
          <a:xfrm>
            <a:off x="1547664" y="1196752"/>
            <a:ext cx="5539532" cy="4531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7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1269" name="Picture 5" descr="C:\Users\Admin\Downloads\WhatsApp Image 2023-11-01 at 12.47.37 PM.jpeg"/>
          <p:cNvPicPr>
            <a:picLocks noChangeAspect="1" noChangeArrowheads="1"/>
          </p:cNvPicPr>
          <p:nvPr/>
        </p:nvPicPr>
        <p:blipFill rotWithShape="1">
          <a:blip r:embed="rId2">
            <a:extLst>
              <a:ext uri="{28A0092B-C50C-407E-A947-70E740481C1C}">
                <a14:useLocalDpi xmlns:a14="http://schemas.microsoft.com/office/drawing/2010/main" val="0"/>
              </a:ext>
            </a:extLst>
          </a:blip>
          <a:srcRect t="27858"/>
          <a:stretch/>
        </p:blipFill>
        <p:spPr bwMode="auto">
          <a:xfrm>
            <a:off x="690043" y="332656"/>
            <a:ext cx="5544615" cy="6178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946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5536" y="1844824"/>
            <a:ext cx="8208912" cy="2585323"/>
          </a:xfrm>
          <a:prstGeom prst="rect">
            <a:avLst/>
          </a:prstGeom>
        </p:spPr>
        <p:txBody>
          <a:bodyPr wrap="square">
            <a:spAutoFit/>
          </a:bodyPr>
          <a:lstStyle/>
          <a:p>
            <a:r>
              <a:rPr lang="en-US" dirty="0" smtClean="0"/>
              <a:t>M. K. </a:t>
            </a:r>
            <a:r>
              <a:rPr lang="en-US" dirty="0"/>
              <a:t>C</a:t>
            </a:r>
            <a:r>
              <a:rPr lang="en-US" dirty="0" smtClean="0"/>
              <a:t>ollege of Education recently </a:t>
            </a:r>
            <a:r>
              <a:rPr lang="en-US" dirty="0"/>
              <a:t>hosted an enlightening guest lecture on "21st Century Pedagogy Skills," featuring esteemed resource persons from reputed schools. The speakers passionately highlighted innovative teaching techniques for subjects like </a:t>
            </a:r>
            <a:r>
              <a:rPr lang="en-US" dirty="0" smtClean="0"/>
              <a:t>Mathematics,  </a:t>
            </a:r>
            <a:r>
              <a:rPr lang="en-US" dirty="0"/>
              <a:t>English, Social Science, and Science. Emphasizing the importance of adapting to contemporary educational needs, they delved into the incorporation of digital tools and e-platforms, providing valuable insights into navigating the evolving landscape of education. This engaging session empowered educators with fresh perspectives and practical strategies for fostering effective learning experiences in the 21st century.</a:t>
            </a:r>
            <a:endParaRPr lang="en-IN" dirty="0"/>
          </a:p>
        </p:txBody>
      </p:sp>
    </p:spTree>
    <p:extLst>
      <p:ext uri="{BB962C8B-B14F-4D97-AF65-F5344CB8AC3E}">
        <p14:creationId xmlns:p14="http://schemas.microsoft.com/office/powerpoint/2010/main" val="4189709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Awareness Campaign on Drug addiction </a:t>
            </a:r>
            <a:endParaRPr lang="en-IN" dirty="0"/>
          </a:p>
        </p:txBody>
      </p:sp>
      <p:pic>
        <p:nvPicPr>
          <p:cNvPr id="12291" name="Picture 3" descr="C:\Users\Admin\Downloads\WhatsApp Image 2023-10-30 at 12.43.08 PM.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412776"/>
            <a:ext cx="7488832"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751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3318" name="Picture 6" descr="C:\Users\Admin\Downloads\WhatsApp Image 2023-10-30 at 12.42.58 PM.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764704"/>
            <a:ext cx="7416824" cy="5562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922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4343" name="Picture 7" descr="C:\Users\Admin\Downloads\WhatsApp Image 2023-11-01 at 12.42.43 PM.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404664"/>
            <a:ext cx="7342088" cy="5506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461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8" descr="C:\Users\Admin\Downloads\WhatsApp Image 2023-11-01 at 12.42.41 PM.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036520" cy="6027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435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Rectangle 2"/>
          <p:cNvSpPr/>
          <p:nvPr/>
        </p:nvSpPr>
        <p:spPr>
          <a:xfrm>
            <a:off x="611560" y="1844824"/>
            <a:ext cx="7704856" cy="3139321"/>
          </a:xfrm>
          <a:prstGeom prst="rect">
            <a:avLst/>
          </a:prstGeom>
        </p:spPr>
        <p:txBody>
          <a:bodyPr wrap="square">
            <a:spAutoFit/>
          </a:bodyPr>
          <a:lstStyle/>
          <a:p>
            <a:r>
              <a:rPr lang="en-US" dirty="0"/>
              <a:t>Our campus recently hosted a vital Awareness Campaign on Drug Addiction, a collective effort to address a pressing societal issue. The event aimed to educate students about the dangers of substance abuse and its impact on physical and mental well-being. </a:t>
            </a:r>
            <a:r>
              <a:rPr lang="en-US" dirty="0" smtClean="0"/>
              <a:t>This </a:t>
            </a:r>
            <a:r>
              <a:rPr lang="en-US" dirty="0"/>
              <a:t>initiative not only heightened awareness but also underscored our commitment to creating a supportive, drug-free environment within our educational community.</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020104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Fresher party </a:t>
            </a:r>
            <a:endParaRPr lang="en-IN" dirty="0"/>
          </a:p>
        </p:txBody>
      </p:sp>
      <p:pic>
        <p:nvPicPr>
          <p:cNvPr id="17413" name="Picture 5" descr="C:\Users\Admin\Downloads\WhatsApp Image 2023-11-01 at 12.42.31 PM.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340768"/>
            <a:ext cx="6552728" cy="52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450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r>
              <a:rPr lang="en-US" dirty="0"/>
              <a:t>The spirit of unity and diversity flourished at the </a:t>
            </a:r>
            <a:r>
              <a:rPr lang="en-US" dirty="0" smtClean="0"/>
              <a:t>United India  </a:t>
            </a:r>
            <a:r>
              <a:rPr lang="en-US" dirty="0"/>
              <a:t>Fest, where our institution proudly represented the vibrant state of Mizoram. The event showcased a splendid fusion of culture and infrastructure, capturing the essence of Mizoram's rich heritage. Elaborate displays highlighted traditional art, dance, and customs, providing a glimpse into the state's unique identity</a:t>
            </a:r>
            <a:r>
              <a:rPr lang="en-US"/>
              <a:t>. </a:t>
            </a:r>
            <a:r>
              <a:rPr lang="en-US" smtClean="0"/>
              <a:t>Our </a:t>
            </a:r>
            <a:r>
              <a:rPr lang="en-US" dirty="0"/>
              <a:t>representation not only celebrated Mizoram's distinctiveness but also strengthened the bond of unity among diverse cultures at the United Fest.</a:t>
            </a:r>
          </a:p>
          <a:p>
            <a:endParaRPr lang="en-US"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10906668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9459" name="Picture 3" descr="C:\Users\Admin\Downloads\WhatsApp Image 2023-11-01 at 12.42.35 PM (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548680"/>
            <a:ext cx="5611248" cy="604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317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482" name="Picture 2" descr="C:\Users\Admin\Downloads\WhatsApp Image 2023-10-30 at 12.42.34 PM.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692696"/>
            <a:ext cx="7320880" cy="5490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183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Rectangle 2"/>
          <p:cNvSpPr/>
          <p:nvPr/>
        </p:nvSpPr>
        <p:spPr>
          <a:xfrm>
            <a:off x="251520" y="1720840"/>
            <a:ext cx="8208912" cy="1754326"/>
          </a:xfrm>
          <a:prstGeom prst="rect">
            <a:avLst/>
          </a:prstGeom>
        </p:spPr>
        <p:txBody>
          <a:bodyPr wrap="square">
            <a:spAutoFit/>
          </a:bodyPr>
          <a:lstStyle/>
          <a:p>
            <a:r>
              <a:rPr lang="en-US" dirty="0"/>
              <a:t>The vibrant Fresher's Party for our 1st-year students unfolded at the lively venue, </a:t>
            </a:r>
            <a:r>
              <a:rPr lang="en-US" dirty="0" err="1"/>
              <a:t>Chakk</a:t>
            </a:r>
            <a:r>
              <a:rPr lang="en-US" dirty="0"/>
              <a:t> Bro, creating unforgettable memories. The air was filled with excitement as students embraced the festivities, dancing and reveling in the lively atmosphere. The event not only provided a platform for students to unwind but also fostered a sense of </a:t>
            </a:r>
            <a:r>
              <a:rPr lang="en-US" dirty="0" smtClean="0"/>
              <a:t>companionship, </a:t>
            </a:r>
            <a:r>
              <a:rPr lang="en-US" dirty="0"/>
              <a:t>marking the beginning of their academic journey with joy and enthusiasm. </a:t>
            </a:r>
            <a:endParaRPr lang="en-IN" dirty="0"/>
          </a:p>
        </p:txBody>
      </p:sp>
    </p:spTree>
    <p:extLst>
      <p:ext uri="{BB962C8B-B14F-4D97-AF65-F5344CB8AC3E}">
        <p14:creationId xmlns:p14="http://schemas.microsoft.com/office/powerpoint/2010/main" val="265603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tx2">
                    <a:lumMod val="60000"/>
                    <a:lumOff val="40000"/>
                  </a:schemeClr>
                </a:solidFill>
              </a:rPr>
              <a:t>SEMINAR- CYBER CRIME</a:t>
            </a:r>
            <a:r>
              <a:rPr lang="en-US" dirty="0" smtClean="0"/>
              <a:t/>
            </a:r>
            <a:br>
              <a:rPr lang="en-US" dirty="0" smtClean="0"/>
            </a:br>
            <a:r>
              <a:rPr lang="en-US" dirty="0" smtClean="0"/>
              <a:t>11</a:t>
            </a:r>
            <a:r>
              <a:rPr lang="en-US" baseline="30000" dirty="0" smtClean="0"/>
              <a:t>th</a:t>
            </a:r>
            <a:r>
              <a:rPr lang="en-US" dirty="0" smtClean="0"/>
              <a:t> October</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54691" y="1600200"/>
            <a:ext cx="6034617" cy="4525963"/>
          </a:xfrm>
        </p:spPr>
      </p:pic>
    </p:spTree>
    <p:extLst>
      <p:ext uri="{BB962C8B-B14F-4D97-AF65-F5344CB8AC3E}">
        <p14:creationId xmlns:p14="http://schemas.microsoft.com/office/powerpoint/2010/main" val="715612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noAutofit/>
          </a:bodyPr>
          <a:lstStyle/>
          <a:p>
            <a:r>
              <a:rPr lang="en-US" sz="1800" dirty="0" smtClean="0"/>
              <a:t/>
            </a:r>
            <a:br>
              <a:rPr lang="en-US" sz="1800" dirty="0" smtClean="0"/>
            </a:br>
            <a:r>
              <a:rPr lang="en-US" sz="1800" dirty="0"/>
              <a:t/>
            </a:r>
            <a:br>
              <a:rPr lang="en-US" sz="1800" dirty="0"/>
            </a:br>
            <a:r>
              <a:rPr lang="en-US" sz="1800" dirty="0" smtClean="0"/>
              <a:t/>
            </a:r>
            <a:br>
              <a:rPr lang="en-US" sz="1800" dirty="0" smtClean="0"/>
            </a:br>
            <a:r>
              <a:rPr lang="en-US" sz="1800" dirty="0" smtClean="0"/>
              <a:t/>
            </a:r>
            <a:br>
              <a:rPr lang="en-US" sz="1800" dirty="0" smtClean="0"/>
            </a:br>
            <a:r>
              <a:rPr lang="en-US" sz="2000" b="1" dirty="0" smtClean="0">
                <a:solidFill>
                  <a:schemeClr val="tx2">
                    <a:lumMod val="60000"/>
                    <a:lumOff val="40000"/>
                  </a:schemeClr>
                </a:solidFill>
              </a:rPr>
              <a:t>SEMINAR ON CYBER CRIME</a:t>
            </a:r>
            <a:r>
              <a:rPr lang="en-US" sz="1800" dirty="0" smtClean="0"/>
              <a:t/>
            </a:r>
            <a:br>
              <a:rPr lang="en-US" sz="1800" dirty="0" smtClean="0"/>
            </a:br>
            <a:r>
              <a:rPr lang="en-US" sz="1800" dirty="0" smtClean="0"/>
              <a:t>MK </a:t>
            </a:r>
            <a:r>
              <a:rPr lang="en-US" sz="1800" dirty="0"/>
              <a:t>College of Education organized a Seminar CYBER CRIME on </a:t>
            </a:r>
            <a:r>
              <a:rPr lang="en-US" sz="1800" u="sng" dirty="0"/>
              <a:t>11</a:t>
            </a:r>
            <a:r>
              <a:rPr lang="en-US" sz="1800" u="sng" baseline="30000" dirty="0"/>
              <a:t>th</a:t>
            </a:r>
            <a:r>
              <a:rPr lang="en-US" sz="1800" u="sng" dirty="0"/>
              <a:t> Oct.,2022 </a:t>
            </a:r>
            <a:r>
              <a:rPr lang="en-US" sz="1800" dirty="0"/>
              <a:t>for all students of B.ED. and </a:t>
            </a:r>
            <a:r>
              <a:rPr lang="en-US" sz="1800" dirty="0" err="1"/>
              <a:t>D.El.Ed</a:t>
            </a:r>
            <a:r>
              <a:rPr lang="en-US" sz="1800" dirty="0"/>
              <a:t>. classes.  Asst. Prof  Mr. </a:t>
            </a:r>
            <a:r>
              <a:rPr lang="en-US" sz="1800" dirty="0" err="1"/>
              <a:t>Virat</a:t>
            </a:r>
            <a:r>
              <a:rPr lang="en-US" sz="1800" dirty="0"/>
              <a:t> </a:t>
            </a:r>
            <a:r>
              <a:rPr lang="en-US" sz="1800" dirty="0" err="1"/>
              <a:t>Rehani</a:t>
            </a:r>
            <a:r>
              <a:rPr lang="en-US" sz="1800" dirty="0"/>
              <a:t> hosted the seminar and gives a glance of cybercrime and its drawbacks. He gives a clear picture of cyber security and how it affects software users. A</a:t>
            </a:r>
            <a:r>
              <a:rPr lang="en-US" sz="1800" dirty="0" smtClean="0"/>
              <a:t>ll </a:t>
            </a:r>
            <a:r>
              <a:rPr lang="en-US" sz="1800" dirty="0"/>
              <a:t>faculty members of MK College of Education avail the opportunity to get to know the pros and cons of social sites. Vice Principal- Dr. </a:t>
            </a:r>
            <a:r>
              <a:rPr lang="en-US" sz="1800" dirty="0" err="1"/>
              <a:t>Kamini</a:t>
            </a:r>
            <a:r>
              <a:rPr lang="en-US" sz="1800" dirty="0"/>
              <a:t> </a:t>
            </a:r>
            <a:r>
              <a:rPr lang="en-US" sz="1800" dirty="0" err="1"/>
              <a:t>Sehgal</a:t>
            </a:r>
            <a:r>
              <a:rPr lang="en-US" sz="1800" dirty="0"/>
              <a:t> gives acknowledgement to the resource person for sharing such valuable information among students.</a:t>
            </a:r>
            <a:r>
              <a:rPr lang="en-IN" sz="1800" dirty="0"/>
              <a:t/>
            </a:r>
            <a:br>
              <a:rPr lang="en-IN" sz="1800" dirty="0"/>
            </a:br>
            <a:endParaRPr lang="en-IN" sz="1800" dirty="0"/>
          </a:p>
        </p:txBody>
      </p:sp>
      <p:sp>
        <p:nvSpPr>
          <p:cNvPr id="3" name="Content Placeholder 2"/>
          <p:cNvSpPr>
            <a:spLocks noGrp="1"/>
          </p:cNvSpPr>
          <p:nvPr>
            <p:ph idx="1"/>
          </p:nvPr>
        </p:nvSpPr>
        <p:spPr>
          <a:xfrm>
            <a:off x="457200" y="2564904"/>
            <a:ext cx="8229600" cy="3561259"/>
          </a:xfrm>
        </p:spPr>
        <p:txBody>
          <a:bodyPr/>
          <a:lstStyle/>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564904"/>
            <a:ext cx="8280920"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9243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tx2">
                    <a:lumMod val="60000"/>
                    <a:lumOff val="40000"/>
                  </a:schemeClr>
                </a:solidFill>
              </a:rPr>
              <a:t/>
            </a:r>
            <a:br>
              <a:rPr lang="en-US" dirty="0" smtClean="0">
                <a:solidFill>
                  <a:schemeClr val="tx2">
                    <a:lumMod val="60000"/>
                    <a:lumOff val="40000"/>
                  </a:schemeClr>
                </a:solidFill>
              </a:rPr>
            </a:br>
            <a:r>
              <a:rPr lang="en-US" dirty="0" smtClean="0">
                <a:solidFill>
                  <a:schemeClr val="tx2">
                    <a:lumMod val="60000"/>
                    <a:lumOff val="40000"/>
                  </a:schemeClr>
                </a:solidFill>
              </a:rPr>
              <a:t>National Constitution Day</a:t>
            </a:r>
            <a:r>
              <a:rPr lang="en-US" dirty="0" smtClean="0"/>
              <a:t/>
            </a:r>
            <a:br>
              <a:rPr lang="en-US" dirty="0" smtClean="0"/>
            </a:br>
            <a:r>
              <a:rPr lang="en-US" sz="2200" dirty="0" smtClean="0"/>
              <a:t>Students </a:t>
            </a:r>
            <a:r>
              <a:rPr lang="en-US" sz="2200" dirty="0"/>
              <a:t>and faculty members of MK College of Education taken the pledge on </a:t>
            </a:r>
            <a:r>
              <a:rPr lang="en-US" sz="2200" u="sng" dirty="0"/>
              <a:t>26</a:t>
            </a:r>
            <a:r>
              <a:rPr lang="en-US" sz="2200" u="sng" baseline="30000" dirty="0"/>
              <a:t>th</a:t>
            </a:r>
            <a:r>
              <a:rPr lang="en-US" sz="2200" u="sng" dirty="0"/>
              <a:t> Nov.,2022</a:t>
            </a:r>
            <a:r>
              <a:rPr lang="en-US" sz="2200" dirty="0"/>
              <a:t> for celebration of National Constitution Day.</a:t>
            </a:r>
            <a:r>
              <a:rPr lang="en-IN" sz="2200" dirty="0"/>
              <a:t/>
            </a:r>
            <a:br>
              <a:rPr lang="en-IN" sz="2200" dirty="0"/>
            </a:br>
            <a:endParaRPr lang="en-IN" sz="2200" dirty="0"/>
          </a:p>
        </p:txBody>
      </p:sp>
      <p:pic>
        <p:nvPicPr>
          <p:cNvPr id="1026" name="Picture 2" descr="C:\Users\Admin\Desktop\mkce activities 2022-24\IMG-20221121-WA0008 (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2060848"/>
            <a:ext cx="8712967"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534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290266"/>
          </a:xfrm>
        </p:spPr>
        <p:txBody>
          <a:bodyPr>
            <a:normAutofit fontScale="90000"/>
          </a:bodyPr>
          <a:lstStyle/>
          <a:p>
            <a:r>
              <a:rPr lang="en-US" sz="1300" dirty="0" smtClean="0"/>
              <a:t>A pledge was taken by students as “</a:t>
            </a:r>
            <a:r>
              <a:rPr lang="en-US" sz="1300" b="1" dirty="0"/>
              <a:t>WE, THE PEOPLE OF INDIA</a:t>
            </a:r>
            <a:r>
              <a:rPr lang="en-US" sz="1300" dirty="0"/>
              <a:t>, having solemnly resolved to constitute India into a </a:t>
            </a:r>
            <a:r>
              <a:rPr lang="en-US" sz="1300" b="1" dirty="0"/>
              <a:t>SOVEREIGN, SOCIALIST, SECULAR DEMOCRATIC REPUBLIC</a:t>
            </a:r>
            <a:r>
              <a:rPr lang="en-US" sz="1300" dirty="0"/>
              <a:t> and to secure to all its citizens:</a:t>
            </a:r>
            <a:br>
              <a:rPr lang="en-US" sz="1300" dirty="0"/>
            </a:br>
            <a:r>
              <a:rPr lang="en-US" sz="1300" b="1" dirty="0"/>
              <a:t>JUSTICE</a:t>
            </a:r>
            <a:r>
              <a:rPr lang="en-US" sz="1300" dirty="0"/>
              <a:t>, social, economic and political;</a:t>
            </a:r>
            <a:br>
              <a:rPr lang="en-US" sz="1300" dirty="0"/>
            </a:br>
            <a:r>
              <a:rPr lang="en-US" sz="1300" b="1" dirty="0"/>
              <a:t>LIBERTY</a:t>
            </a:r>
            <a:r>
              <a:rPr lang="en-US" sz="1300" dirty="0"/>
              <a:t> of thought, expression, belief, faith and worship;</a:t>
            </a:r>
            <a:br>
              <a:rPr lang="en-US" sz="1300" dirty="0"/>
            </a:br>
            <a:r>
              <a:rPr lang="en-US" sz="1300" b="1" dirty="0"/>
              <a:t>EQUALITY</a:t>
            </a:r>
            <a:r>
              <a:rPr lang="en-US" sz="1300" dirty="0"/>
              <a:t> of status and of opportunity; and to promote among them all</a:t>
            </a:r>
            <a:br>
              <a:rPr lang="en-US" sz="1300" dirty="0"/>
            </a:br>
            <a:r>
              <a:rPr lang="en-US" sz="1300" b="1" dirty="0"/>
              <a:t>FRATERNITY</a:t>
            </a:r>
            <a:r>
              <a:rPr lang="en-US" sz="1300" dirty="0"/>
              <a:t> assuring the dignity of the individual and the unity and integrity of the Nation;</a:t>
            </a:r>
            <a:br>
              <a:rPr lang="en-US" sz="1300" dirty="0"/>
            </a:br>
            <a:r>
              <a:rPr lang="en-US" sz="1300" dirty="0"/>
              <a:t>IN OUR CONSTITUENT ASSEMBLY this twenty-sixth day of November, 1949, do </a:t>
            </a:r>
            <a:r>
              <a:rPr lang="en-US" sz="1300" b="1" dirty="0"/>
              <a:t>HEREBY ADOPT, ENACT AND GIVE TO OURSELVES THIS CONSTITUTION.</a:t>
            </a:r>
            <a:r>
              <a:rPr lang="en-US" dirty="0"/>
              <a:t/>
            </a:r>
            <a:br>
              <a:rPr lang="en-US" dirty="0"/>
            </a:br>
            <a:endParaRPr lang="en-IN" dirty="0"/>
          </a:p>
        </p:txBody>
      </p:sp>
      <p:pic>
        <p:nvPicPr>
          <p:cNvPr id="2050" name="Picture 2" descr="C:\Users\Admin\Desktop\mkce activities 2022-24\IMG-20221121-WA0007.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2071389"/>
            <a:ext cx="3816424" cy="452596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Admin\Desktop\mkce activities 2022-24\IMG-20221121-WA00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060848"/>
            <a:ext cx="4248472" cy="4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5527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1101</TotalTime>
  <Words>1289</Words>
  <Application>Microsoft Office PowerPoint</Application>
  <PresentationFormat>On-screen Show (4:3)</PresentationFormat>
  <Paragraphs>56</Paragraphs>
  <Slides>52</Slides>
  <Notes>0</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MK COLLEGE OF EDUCATION</vt:lpstr>
      <vt:lpstr>INDUCTION PROGRAMME MK College of Education organized INDUCTION PROGRAME for the commencement of new session of B.Ed. semester-1 . Asst. Prof  Ramandeep Kaur Jammu presents the curriculum of B.Ed. Sem-1 in detail. All the curricular and in house activities were displayed  and explained to the students. Information about management and all faculty members of the college were introduced to the students in the induction program.  </vt:lpstr>
      <vt:lpstr>UNITED INDIA FEST </vt:lpstr>
      <vt:lpstr>PowerPoint Presentation</vt:lpstr>
      <vt:lpstr>PowerPoint Presentation</vt:lpstr>
      <vt:lpstr>SEMINAR- CYBER CRIME 11th October</vt:lpstr>
      <vt:lpstr>    SEMINAR ON CYBER CRIME MK College of Education organized a Seminar CYBER CRIME on 11th Oct.,2022 for all students of B.ED. and D.El.Ed. classes.  Asst. Prof  Mr. Virat Rehani hosted the seminar and gives a glance of cybercrime and its drawbacks. He gives a clear picture of cyber security and how it affects software users. All faculty members of MK College of Education avail the opportunity to get to know the pros and cons of social sites. Vice Principal- Dr. Kamini Sehgal gives acknowledgement to the resource person for sharing such valuable information among students. </vt:lpstr>
      <vt:lpstr> National Constitution Day Students and faculty members of MK College of Education taken the pledge on 26th Nov.,2022 for celebration of National Constitution Day. </vt:lpstr>
      <vt:lpstr>A pledge was taken by students as “WE, THE PEOPLE OF INDIA, having solemnly resolved to constitute India into a SOVEREIGN, SOCIALIST, SECULAR DEMOCRATIC REPUBLIC and to secure to all its citizens: JUSTICE, social, economic and political; LIBERTY of thought, expression, belief, faith and worship; EQUALITY of status and of opportunity; and to promote among them all FRATERNITY assuring the dignity of the individual and the unity and integrity of the Nation; IN OUR CONSTITUENT ASSEMBLY this twenty-sixth day of November, 1949, do HEREBY ADOPT, ENACT AND GIVE TO OURSELVES THIS CONSTITUTION. </vt:lpstr>
      <vt:lpstr>PowerPoint Presentation</vt:lpstr>
      <vt:lpstr>PowerPoint Presentation</vt:lpstr>
      <vt:lpstr>PowerPoint Presentation</vt:lpstr>
      <vt:lpstr>PowerPoint Presentation</vt:lpstr>
      <vt:lpstr>PowerPoint Presentation</vt:lpstr>
      <vt:lpstr>PowerPoint Presentation</vt:lpstr>
      <vt:lpstr>ROAD SAFETY SEMINAR </vt:lpstr>
      <vt:lpstr>Visit to Red Cross Bhawan </vt:lpstr>
      <vt:lpstr>PowerPoint Presentation</vt:lpstr>
      <vt:lpstr>Visit To Apahaj Ashram MK COLLEGE OF EDUCATION organized a visit to Old Age Home  for B.Ed. Semester 1 students as their curriculum activity. It was arranged to acknowledge the students for community service to abandoned and neglected senior citizens and learnt about true life, sharing and caring. With this visit they were able to understand to treat them with respect and dignity. They spend time with them, listen their personal stories. In order to share a token of love with them some students distribute woolen clothes, caps and socks to them. Students also serve fruits to them.</vt:lpstr>
      <vt:lpstr>Flower Arrangement Activity</vt:lpstr>
      <vt:lpstr>United World Fest-2023</vt:lpstr>
      <vt:lpstr>Workshop on “Developing Well Being”</vt:lpstr>
      <vt:lpstr>Environment Day</vt:lpstr>
      <vt:lpstr>PowerPoint Presentation</vt:lpstr>
      <vt:lpstr>Cooking and Rakhi making Competition</vt:lpstr>
      <vt:lpstr>PowerPoint Presentation</vt:lpstr>
      <vt:lpstr>PowerPoint Presentation</vt:lpstr>
      <vt:lpstr>Swachhta Pakhwada </vt:lpstr>
      <vt:lpstr>PowerPoint Presentation</vt:lpstr>
      <vt:lpstr>PowerPoint Presentation</vt:lpstr>
      <vt:lpstr>PowerPoint Presentation</vt:lpstr>
      <vt:lpstr>Jashan-E-Azadi</vt:lpstr>
      <vt:lpstr>PowerPoint Presentation</vt:lpstr>
      <vt:lpstr>PowerPoint Presentation</vt:lpstr>
      <vt:lpstr>PowerPoint Presentation</vt:lpstr>
      <vt:lpstr>PowerPoint Presentation</vt:lpstr>
      <vt:lpstr>PowerPoint Presentation</vt:lpstr>
      <vt:lpstr>PowerPoint Presentation</vt:lpstr>
      <vt:lpstr>Guest lecture on 21st century Pedagogy Skills</vt:lpstr>
      <vt:lpstr>PowerPoint Presentation</vt:lpstr>
      <vt:lpstr>PowerPoint Presentation</vt:lpstr>
      <vt:lpstr>PowerPoint Presentation</vt:lpstr>
      <vt:lpstr>PowerPoint Presentation</vt:lpstr>
      <vt:lpstr>Awareness Campaign on Drug addiction </vt:lpstr>
      <vt:lpstr>PowerPoint Presentation</vt:lpstr>
      <vt:lpstr>PowerPoint Presentation</vt:lpstr>
      <vt:lpstr>PowerPoint Presentation</vt:lpstr>
      <vt:lpstr>PowerPoint Presentation</vt:lpstr>
      <vt:lpstr>Fresher party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MK COLLEGE OF EDUCATION</dc:title>
  <dc:creator>Admin</dc:creator>
  <cp:lastModifiedBy>Admin</cp:lastModifiedBy>
  <cp:revision>68</cp:revision>
  <dcterms:created xsi:type="dcterms:W3CDTF">2022-10-12T06:45:00Z</dcterms:created>
  <dcterms:modified xsi:type="dcterms:W3CDTF">2023-11-23T05:17:52Z</dcterms:modified>
</cp:coreProperties>
</file>